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99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30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69306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713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6710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167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125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291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421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9289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459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236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738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37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6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567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BA879-7869-467C-9026-6D5A1A7E0D16}" type="datetimeFigureOut">
              <a:rPr lang="en-GB" smtClean="0"/>
              <a:t>06/05/2021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F92B805-9D12-4B55-8DA9-3DA7E517A8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120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ADF4631-3C8F-45EE-8D19-4D3E8426B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91099C-17EE-4E0E-B096-C79975050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E21C6221-3E1B-4ABD-8172-FAE995E65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D3EF5991-93EA-451F-BB82-1ABC4AC0D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136F96F7-16E6-48A1-A211-0B4A4D0C8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5C00D000-7FA5-40C4-AB6A-DE3A61AB8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5AAEB880-A03D-4743-9060-D7A846FA6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CC64DD68-0B96-4DE9-8FD5-3175E4A3F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69118400-C17B-4068-86D3-93CAE7702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117FA22F-CBA8-4CF5-B8CC-2D169B67E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8FB2D443-8598-4CEE-AED2-BEF49AA95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2593E33-68AF-485D-99D0-080CEA197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6A28427-575C-4904-AC4B-3DD62801D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782FA736-DE89-4D13-B0A7-3906B32CE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5960F0-EE01-4A1F-9F56-B40A69D63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4529540"/>
            <a:ext cx="8915399" cy="116242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1"/>
              <a:t>Pumpy</a:t>
            </a:r>
            <a:br>
              <a:rPr lang="en-US" sz="3000"/>
            </a:br>
            <a:r>
              <a:rPr lang="en-US" sz="3000"/>
              <a:t>Design and Manufacture of a Syringe Pump</a:t>
            </a:r>
            <a:endParaRPr lang="en-GB" sz="3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DE75C-2AA1-407C-A0E6-C58EC9ED7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5696711"/>
            <a:ext cx="8915399" cy="507189"/>
          </a:xfrm>
        </p:spPr>
        <p:txBody>
          <a:bodyPr>
            <a:normAutofit/>
          </a:bodyPr>
          <a:lstStyle/>
          <a:p>
            <a:r>
              <a:rPr lang="en-US" dirty="0"/>
              <a:t>Daniel Woolsey</a:t>
            </a:r>
          </a:p>
          <a:p>
            <a:endParaRPr lang="en-GB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A54B62D-FC5C-4E1A-8D8B-279576FE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4706D2CB-CE4C-4F40-B189-FD7BB4466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2714CF7E-2DF6-4F91-8BB2-D62E8B54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F30DCFE1-624D-4D3C-AC61-757C2FF35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BF08ABFE-DD31-4F1F-9520-93CC613CD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ADFB2DBD-F00A-4820-876F-4E75F216B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F85387B-5668-4570-BC5C-AA89417C7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FEA70EF6-623D-453D-8360-1B0C142A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FE3B449C-A5FE-44B9-A01C-A115C37D3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BD672E89-DAB4-41AE-891D-6B6A52B0E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C69123C3-F0F9-4AA7-BA7B-9E5E0AF27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E10779C5-3DD9-489D-9A2D-EF45B7BE3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1D3B4B35-2090-4DA8-ADBE-DD888B4E1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46FA917F-43A3-4FA3-A085-59D0DC397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7D2624-75A6-4973-BB80-4586EA4A51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58" y="1385054"/>
            <a:ext cx="9296582" cy="25100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2" name="Freeform 33">
            <a:extLst>
              <a:ext uri="{FF2B5EF4-FFF2-40B4-BE49-F238E27FC236}">
                <a16:creationId xmlns:a16="http://schemas.microsoft.com/office/drawing/2014/main" id="{9CBF007B-8C8C-4F79-B037-9F4C61F9F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75357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610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D6B458-DB97-498B-B4A0-1A13F77A6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b="1" dirty="0"/>
              <a:t>Project Planning</a:t>
            </a:r>
            <a:endParaRPr lang="en-GB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2A4B6C4-F043-4E48-9B25-3A6FE4F40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dirty="0"/>
              <a:t>Began with a Gantt Chart</a:t>
            </a:r>
          </a:p>
          <a:p>
            <a:pPr lvl="1"/>
            <a:r>
              <a:rPr lang="en-US" dirty="0"/>
              <a:t>Overestimated workload</a:t>
            </a:r>
          </a:p>
          <a:p>
            <a:r>
              <a:rPr lang="en-US" dirty="0"/>
              <a:t>Weekly Meetings</a:t>
            </a:r>
          </a:p>
          <a:p>
            <a:pPr lvl="1"/>
            <a:r>
              <a:rPr lang="en-US" dirty="0"/>
              <a:t>Break tunnel vision</a:t>
            </a:r>
          </a:p>
          <a:p>
            <a:pPr lvl="1"/>
            <a:r>
              <a:rPr lang="en-US" dirty="0"/>
              <a:t>Reassess current aims</a:t>
            </a:r>
          </a:p>
          <a:p>
            <a:r>
              <a:rPr lang="en-US" dirty="0"/>
              <a:t>Use of Gitlab</a:t>
            </a:r>
          </a:p>
          <a:p>
            <a:pPr lvl="1"/>
            <a:r>
              <a:rPr lang="en-US" dirty="0"/>
              <a:t>Easy to document</a:t>
            </a:r>
          </a:p>
          <a:p>
            <a:pPr lvl="1"/>
            <a:r>
              <a:rPr lang="en-US" dirty="0"/>
              <a:t>Simple sharing of code base</a:t>
            </a:r>
          </a:p>
        </p:txBody>
      </p:sp>
      <p:pic>
        <p:nvPicPr>
          <p:cNvPr id="7" name="Content Placeholder 6" descr="Timeline&#10;&#10;Description automatically generated">
            <a:extLst>
              <a:ext uri="{FF2B5EF4-FFF2-40B4-BE49-F238E27FC236}">
                <a16:creationId xmlns:a16="http://schemas.microsoft.com/office/drawing/2014/main" id="{6753DF20-D28D-4D5C-9965-EA1AD2645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543" y="1997438"/>
            <a:ext cx="6953577" cy="2538056"/>
          </a:xfrm>
          <a:prstGeom prst="rect">
            <a:avLst/>
          </a:prstGeom>
        </p:spPr>
      </p:pic>
      <p:sp>
        <p:nvSpPr>
          <p:cNvPr id="18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42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75C63-972F-41F2-9824-3872D01B8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000" b="1">
                <a:solidFill>
                  <a:schemeClr val="bg1"/>
                </a:solidFill>
              </a:rPr>
              <a:t>Conclusions and Future Work</a:t>
            </a:r>
            <a:endParaRPr lang="en-GB" sz="3000" b="1">
              <a:solidFill>
                <a:schemeClr val="bg1"/>
              </a:solidFill>
            </a:endParaRPr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9A983-4E45-47F4-BBE0-86C230D22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r>
              <a:rPr lang="en-US" dirty="0"/>
              <a:t>Built an Open Source Syringe Pump for under £150</a:t>
            </a:r>
          </a:p>
          <a:p>
            <a:pPr lvl="1"/>
            <a:r>
              <a:rPr lang="en-US" dirty="0"/>
              <a:t>Has the potential for medical use</a:t>
            </a:r>
          </a:p>
          <a:p>
            <a:pPr lvl="1"/>
            <a:r>
              <a:rPr lang="en-US" dirty="0"/>
              <a:t>More work would need to be done</a:t>
            </a:r>
          </a:p>
          <a:p>
            <a:r>
              <a:rPr lang="en-US" dirty="0"/>
              <a:t>Open Source Medical Equipment projects exist</a:t>
            </a:r>
          </a:p>
          <a:p>
            <a:pPr lvl="1"/>
            <a:r>
              <a:rPr lang="en-US" dirty="0"/>
              <a:t>Glia – Open Source Stethoscope</a:t>
            </a:r>
          </a:p>
          <a:p>
            <a:pPr lvl="1"/>
            <a:r>
              <a:rPr lang="en-US" dirty="0"/>
              <a:t>JOGL – Open Source Low Cost Syringe Pump adapted to Hospital Uses</a:t>
            </a:r>
          </a:p>
          <a:p>
            <a:pPr lvl="2"/>
            <a:r>
              <a:rPr lang="en-US" dirty="0"/>
              <a:t>Can continue development of the project through these</a:t>
            </a:r>
          </a:p>
          <a:p>
            <a:r>
              <a:rPr lang="en-US" dirty="0"/>
              <a:t>Future work to do for my own Syringe Pump</a:t>
            </a:r>
          </a:p>
          <a:p>
            <a:pPr lvl="1"/>
            <a:r>
              <a:rPr lang="en-US" dirty="0"/>
              <a:t>New infusion calculation using flow rate rather than distance moved</a:t>
            </a:r>
          </a:p>
          <a:p>
            <a:pPr lvl="1"/>
            <a:r>
              <a:rPr lang="en-US" dirty="0"/>
              <a:t>Optimize GUI multithreading and allow addition of custom syringes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87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926E-8420-4489-A1BC-49EA87B9B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Contents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14A24-C830-4FAB-A5D4-106004F6A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Development, Design and Manufacturing</a:t>
            </a:r>
          </a:p>
          <a:p>
            <a:pPr lvl="1"/>
            <a:r>
              <a:rPr lang="en-US" dirty="0"/>
              <a:t>Using a 3D Printer</a:t>
            </a:r>
          </a:p>
          <a:p>
            <a:pPr lvl="1"/>
            <a:r>
              <a:rPr lang="en-US" dirty="0"/>
              <a:t>Designing and Building a Syringe Pump</a:t>
            </a:r>
          </a:p>
          <a:p>
            <a:pPr lvl="1"/>
            <a:r>
              <a:rPr lang="en-US" dirty="0"/>
              <a:t>Creating a GUI</a:t>
            </a:r>
          </a:p>
          <a:p>
            <a:pPr lvl="1"/>
            <a:r>
              <a:rPr lang="en-US" dirty="0"/>
              <a:t>Building an Android Application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Project Planning</a:t>
            </a:r>
          </a:p>
          <a:p>
            <a:r>
              <a:rPr lang="en-US" dirty="0"/>
              <a:t>Conclusions and Future Work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9837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30D1C-E89B-4F74-9515-035805889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Goals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23E17-0C4C-4B12-BB97-6619A9A8E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Analyze, Build and Test an Open-Source Syringe Pump</a:t>
            </a:r>
          </a:p>
          <a:p>
            <a:r>
              <a:rPr lang="en-GB" dirty="0"/>
              <a:t>Modify and Improve the hardware</a:t>
            </a:r>
          </a:p>
          <a:p>
            <a:r>
              <a:rPr lang="en-GB" dirty="0"/>
              <a:t>Design a GUI for user friendly operation</a:t>
            </a:r>
          </a:p>
          <a:p>
            <a:r>
              <a:rPr lang="en-GB" dirty="0"/>
              <a:t>Create a mobile application for remote operation</a:t>
            </a:r>
          </a:p>
          <a:p>
            <a:r>
              <a:rPr lang="en-GB" dirty="0"/>
              <a:t>Explore the viability of a cheap and open-source medical Syringe Pump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552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A796C-B9E3-4089-8706-AC5A11C23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sz="3300" b="1" dirty="0"/>
              <a:t>Development, Design and Manufacturing</a:t>
            </a:r>
            <a:br>
              <a:rPr lang="en-US" sz="3300" dirty="0"/>
            </a:br>
            <a:r>
              <a:rPr lang="en-US" sz="3300" dirty="0"/>
              <a:t>Using a 3D Printer</a:t>
            </a:r>
            <a:endParaRPr lang="en-GB" sz="33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3C5F6CE7-CE82-4581-854B-EFA7E089A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25362"/>
            <a:ext cx="5835121" cy="3785860"/>
          </a:xfrm>
        </p:spPr>
        <p:txBody>
          <a:bodyPr>
            <a:normAutofit/>
          </a:bodyPr>
          <a:lstStyle/>
          <a:p>
            <a:r>
              <a:rPr lang="en-US" dirty="0"/>
              <a:t>Hardware Calibration</a:t>
            </a:r>
          </a:p>
          <a:p>
            <a:pPr lvl="1"/>
            <a:r>
              <a:rPr lang="en-US" dirty="0"/>
              <a:t>Printing Material – PLA</a:t>
            </a:r>
          </a:p>
          <a:p>
            <a:pPr lvl="1"/>
            <a:r>
              <a:rPr lang="en-US" dirty="0"/>
              <a:t>Bed Levelling</a:t>
            </a:r>
          </a:p>
          <a:p>
            <a:r>
              <a:rPr lang="en-US" dirty="0"/>
              <a:t>Use of Software</a:t>
            </a:r>
          </a:p>
          <a:p>
            <a:pPr lvl="1"/>
            <a:r>
              <a:rPr lang="en-US" dirty="0"/>
              <a:t>Slicer – Ultimaker Cura</a:t>
            </a:r>
          </a:p>
          <a:p>
            <a:pPr lvl="1"/>
            <a:r>
              <a:rPr lang="en-US" dirty="0"/>
              <a:t>Print Settings</a:t>
            </a:r>
          </a:p>
          <a:p>
            <a:pPr lvl="2"/>
            <a:r>
              <a:rPr lang="en-US" dirty="0"/>
              <a:t>Print Speed</a:t>
            </a:r>
          </a:p>
          <a:p>
            <a:pPr lvl="2"/>
            <a:r>
              <a:rPr lang="en-US" dirty="0"/>
              <a:t>Retraction</a:t>
            </a:r>
          </a:p>
          <a:p>
            <a:pPr lvl="1"/>
            <a:r>
              <a:rPr lang="en-US" dirty="0"/>
              <a:t>3D Modelling – Fusion 360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FDB47163-C4A4-45F3-A744-610B316FF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9" r="22370" b="-4"/>
          <a:stretch/>
        </p:blipFill>
        <p:spPr>
          <a:xfrm>
            <a:off x="7629994" y="1474660"/>
            <a:ext cx="3514854" cy="457262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 descr="A picture containing text, red, stationary&#10;&#10;Description automatically generated">
            <a:extLst>
              <a:ext uri="{FF2B5EF4-FFF2-40B4-BE49-F238E27FC236}">
                <a16:creationId xmlns:a16="http://schemas.microsoft.com/office/drawing/2014/main" id="{1269B282-3897-4DBC-ABA0-78FF4A637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52" y="4018292"/>
            <a:ext cx="1655618" cy="17262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474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E491B121-12B5-4977-A064-636AB0B9B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B1FAAC-7BBE-495C-9227-EF75200F4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6574536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/>
              <a:t>Development, Design and Manufacturing</a:t>
            </a:r>
            <a:br>
              <a:rPr lang="en-US" sz="2500"/>
            </a:br>
            <a:r>
              <a:rPr lang="en-US" sz="2500"/>
              <a:t>Designing and Building a Syringe Pump</a:t>
            </a:r>
            <a:endParaRPr lang="en-GB" sz="2500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2ED05F70-AB3E-4472-B26B-EFE6A5A59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4CC93-51FC-4E43-A4A5-80A4E9B11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133600"/>
            <a:ext cx="6574535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Choosing the Equipment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Raspberry Pi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NEMA 17 Motor and A4988 Driver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Steel and Threaded Rods</a:t>
            </a:r>
          </a:p>
          <a:p>
            <a:pPr>
              <a:lnSpc>
                <a:spcPct val="90000"/>
              </a:lnSpc>
            </a:pPr>
            <a:r>
              <a:rPr lang="en-US" dirty="0"/>
              <a:t>Ordering the Hardware and Electronics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 Syringe Pump v1 - £112.03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Syringe Pump v2 - £146.22</a:t>
            </a:r>
          </a:p>
          <a:p>
            <a:pPr>
              <a:lnSpc>
                <a:spcPct val="90000"/>
              </a:lnSpc>
            </a:pPr>
            <a:r>
              <a:rPr lang="en-GB" dirty="0"/>
              <a:t>Creating the Syringe Pumps</a:t>
            </a:r>
          </a:p>
          <a:p>
            <a:pPr lvl="1">
              <a:lnSpc>
                <a:spcPct val="90000"/>
              </a:lnSpc>
            </a:pPr>
            <a:r>
              <a:rPr lang="en-GB" dirty="0"/>
              <a:t>V1: OSSPL Proof of Concept with modifications</a:t>
            </a:r>
          </a:p>
          <a:p>
            <a:pPr lvl="1">
              <a:lnSpc>
                <a:spcPct val="90000"/>
              </a:lnSpc>
            </a:pPr>
            <a:r>
              <a:rPr lang="en-GB" dirty="0"/>
              <a:t>V2: Overhauled design with new features</a:t>
            </a:r>
          </a:p>
          <a:p>
            <a:pPr lvl="1">
              <a:lnSpc>
                <a:spcPct val="90000"/>
              </a:lnSpc>
            </a:pPr>
            <a:endParaRPr lang="en-GB" dirty="0"/>
          </a:p>
        </p:txBody>
      </p:sp>
      <p:pic>
        <p:nvPicPr>
          <p:cNvPr id="5" name="Picture 4" descr="A picture containing indoor, wall, device&#10;&#10;Description automatically generated">
            <a:extLst>
              <a:ext uri="{FF2B5EF4-FFF2-40B4-BE49-F238E27FC236}">
                <a16:creationId xmlns:a16="http://schemas.microsoft.com/office/drawing/2014/main" id="{7C49EC9A-325E-4741-A069-3BB7B1EBE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157" y="455117"/>
            <a:ext cx="3345619" cy="59477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" name="Freeform 11">
            <a:extLst>
              <a:ext uri="{FF2B5EF4-FFF2-40B4-BE49-F238E27FC236}">
                <a16:creationId xmlns:a16="http://schemas.microsoft.com/office/drawing/2014/main" id="{21F6BE39-9E37-45F0-B10C-92305CFB7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423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1D0A5-4C47-434B-B6BE-93C918A33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 b="1"/>
              <a:t>Development, Design and Manufacturing</a:t>
            </a:r>
            <a:br>
              <a:rPr lang="en-US" sz="2700"/>
            </a:br>
            <a:r>
              <a:rPr lang="en-US" sz="2700"/>
              <a:t>Creating a GUI</a:t>
            </a:r>
            <a:endParaRPr lang="en-GB" sz="2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9201C-0DBC-4B9E-A479-543E256A4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Choosing a GUI library – PyQt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Many were tested – Tkinter and Kivy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Design an easy-to-use UI</a:t>
            </a:r>
          </a:p>
          <a:p>
            <a:pPr lvl="1"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Performs basic operations</a:t>
            </a:r>
          </a:p>
          <a:p>
            <a:pPr lvl="2"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Infusion, Withdrawal, Load Operations</a:t>
            </a:r>
          </a:p>
          <a:p>
            <a:pPr lvl="1"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Clean and uncluttered view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Extensible code base</a:t>
            </a:r>
          </a:p>
          <a:p>
            <a:pPr lvl="1"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Easy to add new menus with Qt Designer</a:t>
            </a:r>
          </a:p>
          <a:p>
            <a:pPr lvl="1">
              <a:lnSpc>
                <a:spcPct val="90000"/>
              </a:lnSpc>
            </a:pPr>
            <a:r>
              <a:rPr lang="en-GB">
                <a:solidFill>
                  <a:srgbClr val="000000"/>
                </a:solidFill>
              </a:rPr>
              <a:t>Libraries for remote operation</a:t>
            </a:r>
          </a:p>
        </p:txBody>
      </p:sp>
      <p:pic>
        <p:nvPicPr>
          <p:cNvPr id="7" name="Picture 6" descr="A picture containing text, monitor, indoor, black&#10;&#10;Description automatically generated">
            <a:extLst>
              <a:ext uri="{FF2B5EF4-FFF2-40B4-BE49-F238E27FC236}">
                <a16:creationId xmlns:a16="http://schemas.microsoft.com/office/drawing/2014/main" id="{F2A889A6-69ED-44F4-901B-3CD537B12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728" y="1651456"/>
            <a:ext cx="6142410" cy="330154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5976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DEB77-F3E9-4E59-A5CD-3F73F8CA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/>
              <a:t>Development, Design and Manufacturing</a:t>
            </a:r>
            <a:br>
              <a:rPr lang="en-US" sz="2500"/>
            </a:br>
            <a:r>
              <a:rPr lang="en-US" sz="2500"/>
              <a:t>Building an Android Application</a:t>
            </a:r>
            <a:endParaRPr lang="en-GB" sz="25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8B45D-804F-4750-A1A5-9EA0382C5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Choice of Mobile OS – Android</a:t>
            </a:r>
            <a:endParaRPr lang="en-US"/>
          </a:p>
          <a:p>
            <a:pPr lvl="1">
              <a:lnSpc>
                <a:spcPct val="90000"/>
              </a:lnSpc>
            </a:pPr>
            <a:r>
              <a:rPr lang="en-US" dirty="0"/>
              <a:t>Most used OS for mobile devices - &gt;70% market share</a:t>
            </a:r>
            <a:endParaRPr lang="en-US"/>
          </a:p>
          <a:p>
            <a:pPr>
              <a:lnSpc>
                <a:spcPct val="90000"/>
              </a:lnSpc>
            </a:pPr>
            <a:r>
              <a:rPr lang="en-US" dirty="0"/>
              <a:t>Method of communication – Bluetooth</a:t>
            </a:r>
            <a:endParaRPr lang="en-US"/>
          </a:p>
          <a:p>
            <a:pPr lvl="1">
              <a:lnSpc>
                <a:spcPct val="90000"/>
              </a:lnSpc>
            </a:pPr>
            <a:r>
              <a:rPr lang="en-US" dirty="0"/>
              <a:t>Built into Raspberry Pi</a:t>
            </a:r>
            <a:endParaRPr lang="en-US"/>
          </a:p>
          <a:p>
            <a:pPr lvl="1">
              <a:lnSpc>
                <a:spcPct val="90000"/>
              </a:lnSpc>
            </a:pPr>
            <a:r>
              <a:rPr lang="en-GB" dirty="0"/>
              <a:t>Well documented libraries for implementation</a:t>
            </a:r>
            <a:endParaRPr lang="en-GB"/>
          </a:p>
          <a:p>
            <a:pPr>
              <a:lnSpc>
                <a:spcPct val="90000"/>
              </a:lnSpc>
            </a:pPr>
            <a:r>
              <a:rPr lang="en-GB" dirty="0"/>
              <a:t>Building the Application</a:t>
            </a:r>
            <a:endParaRPr lang="en-GB"/>
          </a:p>
          <a:p>
            <a:pPr lvl="1">
              <a:lnSpc>
                <a:spcPct val="90000"/>
              </a:lnSpc>
            </a:pPr>
            <a:r>
              <a:rPr lang="en-GB" dirty="0"/>
              <a:t>Android Studio and Java</a:t>
            </a:r>
            <a:endParaRPr lang="en-GB"/>
          </a:p>
          <a:p>
            <a:pPr lvl="1">
              <a:lnSpc>
                <a:spcPct val="90000"/>
              </a:lnSpc>
            </a:pPr>
            <a:r>
              <a:rPr lang="en-GB" dirty="0"/>
              <a:t>Same theme as Pump GUI</a:t>
            </a:r>
            <a:endParaRPr lang="en-GB"/>
          </a:p>
          <a:p>
            <a:pPr lvl="1">
              <a:lnSpc>
                <a:spcPct val="90000"/>
              </a:lnSpc>
            </a:pPr>
            <a:r>
              <a:rPr lang="en-GB" dirty="0"/>
              <a:t>Extend Python code to accept Bluetooth </a:t>
            </a: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ED238-60BA-4D49-8405-6ECACD349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801" y="645106"/>
            <a:ext cx="3106343" cy="55223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27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56A82-CC23-4608-9640-E2A622521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Demonstration</a:t>
            </a:r>
            <a:endParaRPr lang="en-GB" b="1" dirty="0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003896C0-5905-4681-858C-FDFE40E89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555" y="1539874"/>
            <a:ext cx="8467474" cy="476295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9779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6B458-DB97-498B-B4A0-1A13F77A6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Planning</a:t>
            </a:r>
            <a:endParaRPr lang="en-GB" b="1" dirty="0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590B5579-7681-47CE-941C-BE3BD363C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1539875"/>
            <a:ext cx="9230775" cy="39777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7940233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802</TotalTime>
  <Words>414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Wisp</vt:lpstr>
      <vt:lpstr>Pumpy Design and Manufacture of a Syringe Pump</vt:lpstr>
      <vt:lpstr>Contents</vt:lpstr>
      <vt:lpstr>Project Goals</vt:lpstr>
      <vt:lpstr>Development, Design and Manufacturing Using a 3D Printer</vt:lpstr>
      <vt:lpstr>Development, Design and Manufacturing Designing and Building a Syringe Pump</vt:lpstr>
      <vt:lpstr>Development, Design and Manufacturing Creating a GUI</vt:lpstr>
      <vt:lpstr>Development, Design and Manufacturing Building an Android Application</vt:lpstr>
      <vt:lpstr>Demonstration</vt:lpstr>
      <vt:lpstr>Project Planning</vt:lpstr>
      <vt:lpstr>Project Planning</vt:lpstr>
      <vt:lpstr>Conclusions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Pumpy Design and Manufacture of a Syringe Pump</dc:title>
  <dc:creator>Woolsey, Daniel P</dc:creator>
  <cp:lastModifiedBy>Woolsey, Daniel P</cp:lastModifiedBy>
  <cp:revision>24</cp:revision>
  <dcterms:created xsi:type="dcterms:W3CDTF">2021-05-04T18:23:32Z</dcterms:created>
  <dcterms:modified xsi:type="dcterms:W3CDTF">2021-05-06T10:44:41Z</dcterms:modified>
</cp:coreProperties>
</file>

<file path=docProps/thumbnail.jpeg>
</file>